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1"/>
  </p:notesMasterIdLst>
  <p:sldIdLst>
    <p:sldId id="256" r:id="rId2"/>
    <p:sldId id="261" r:id="rId3"/>
    <p:sldId id="265" r:id="rId4"/>
    <p:sldId id="264" r:id="rId5"/>
    <p:sldId id="262" r:id="rId6"/>
    <p:sldId id="263"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A1F"/>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4AE217DA-C88E-4145-9F4A-80E397C4B918}" type="datetimeFigureOut">
              <a:rPr lang="en-GB" smtClean="0"/>
              <a:t>10/03/2025</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AA1CA586-2FE3-4236-8E6C-DD3BFA0A7D27}" type="slidenum">
              <a:rPr lang="en-GB" smtClean="0"/>
              <a:t>‹#›</a:t>
            </a:fld>
            <a:endParaRPr lang="en-GB"/>
          </a:p>
        </p:txBody>
      </p:sp>
    </p:spTree>
    <p:extLst>
      <p:ext uri="{BB962C8B-B14F-4D97-AF65-F5344CB8AC3E}">
        <p14:creationId xmlns:p14="http://schemas.microsoft.com/office/powerpoint/2010/main" val="1950272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B68A1F-5D88-4DA5-A7B9-29AD925B9667}"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DD898-AA72-42BF-8037-87126ED0AE1C}"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8A0330-C143-4688-B819-9A3B9E1FCF13}"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56F7F4-10CC-474A-8AAF-599335D59151}"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7F75BC-60C5-451E-9DB1-2664950F239F}" type="datetime1">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6F7697-BF0A-403D-A37B-C2DFD01EA2EF}"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3FC1A-59AC-4B4E-987A-7A11984AE380}" type="datetime1">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60DC7A-9CDA-4366-ADBC-1BB7E7C3452C}" type="datetime1">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E5D67-3E63-46C1-9F8E-948739423755}" type="datetime1">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A95B2-626D-47A6-ACD9-268372289321}"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5DF6A5-3757-45B8-923C-1A8CF1868D20}" type="datetime1">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7719-8FAD-4C90-976E-A4FDDE613678}" type="datetime1">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44731BC-AF88-F031-3667-E9D40A2CE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8410" y="5551476"/>
            <a:ext cx="2606320" cy="924707"/>
          </a:xfrm>
          <a:prstGeom prst="rect">
            <a:avLst/>
          </a:prstGeom>
        </p:spPr>
      </p:pic>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600364"/>
            <a:ext cx="7779145" cy="1708727"/>
          </a:xfrm>
        </p:spPr>
        <p:txBody>
          <a:bodyPr>
            <a:normAutofit fontScale="90000"/>
          </a:bodyPr>
          <a:lstStyle/>
          <a:p>
            <a:pPr algn="l"/>
            <a:r>
              <a:rPr lang="sr-Cyrl-RS" sz="4000" b="1" dirty="0">
                <a:solidFill>
                  <a:schemeClr val="bg1"/>
                </a:solidFill>
              </a:rPr>
              <a:t>СПОРНА ПИТАЊА ИЗ СУДСКЕ ПРАКСЕ ПРИВРЕДНИХ СУДОВА ПОВОДОМ СТЕЧАЈНОГ ПОСТУПКА</a:t>
            </a:r>
            <a:endParaRPr lang="en-US" sz="40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normAutofit fontScale="92500" lnSpcReduction="10000"/>
          </a:bodyPr>
          <a:lstStyle/>
          <a:p>
            <a:pPr algn="l"/>
            <a:r>
              <a:rPr lang="sr-Cyrl-RS" b="1" dirty="0">
                <a:solidFill>
                  <a:schemeClr val="bg1"/>
                </a:solidFill>
              </a:rPr>
              <a:t>Јасминка </a:t>
            </a:r>
            <a:r>
              <a:rPr lang="sr-Cyrl-RS" b="1" dirty="0" smtClean="0">
                <a:solidFill>
                  <a:schemeClr val="bg1"/>
                </a:solidFill>
              </a:rPr>
              <a:t>Обућина</a:t>
            </a:r>
            <a:endParaRPr lang="sr-Latn-RS" b="1" dirty="0" smtClean="0">
              <a:solidFill>
                <a:schemeClr val="bg1"/>
              </a:solidFill>
            </a:endParaRPr>
          </a:p>
          <a:p>
            <a:pPr algn="l"/>
            <a:r>
              <a:rPr lang="sr-Cyrl-RS" b="1" dirty="0" smtClean="0">
                <a:solidFill>
                  <a:schemeClr val="bg1"/>
                </a:solidFill>
              </a:rPr>
              <a:t>судија Врховног суда</a:t>
            </a:r>
          </a:p>
          <a:p>
            <a:pPr algn="l"/>
            <a:r>
              <a:rPr lang="sr-Cyrl-RS" b="1" dirty="0" err="1" smtClean="0">
                <a:solidFill>
                  <a:schemeClr val="bg1"/>
                </a:solidFill>
              </a:rPr>
              <a:t>в.ф</a:t>
            </a:r>
            <a:r>
              <a:rPr lang="sr-Cyrl-RS" b="1" dirty="0" smtClean="0">
                <a:solidFill>
                  <a:schemeClr val="bg1"/>
                </a:solidFill>
              </a:rPr>
              <a:t>. председника </a:t>
            </a:r>
            <a:r>
              <a:rPr lang="sr-Cyrl-RS" b="1" dirty="0">
                <a:solidFill>
                  <a:schemeClr val="bg1"/>
                </a:solidFill>
              </a:rPr>
              <a:t>Привредног апелационог суда</a:t>
            </a:r>
            <a:endParaRPr lang="en-US"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0357" y="5208389"/>
            <a:ext cx="2473233" cy="1462630"/>
          </a:xfrm>
          <a:prstGeom prst="rect">
            <a:avLst/>
          </a:prstGeom>
        </p:spPr>
      </p:pic>
      <p:sp>
        <p:nvSpPr>
          <p:cNvPr id="6" name="Slide Number Placeholder 5"/>
          <p:cNvSpPr>
            <a:spLocks noGrp="1"/>
          </p:cNvSpPr>
          <p:nvPr>
            <p:ph type="sldNum" sz="quarter" idx="12"/>
          </p:nvPr>
        </p:nvSpPr>
        <p:spPr/>
        <p:txBody>
          <a:bodyPr/>
          <a:lstStyle/>
          <a:p>
            <a:fld id="{826582DE-2E78-43A0-A32B-7F8B424C53B6}" type="slidenum">
              <a:rPr lang="en-US" smtClean="0"/>
              <a:t>1</a:t>
            </a:fld>
            <a:endParaRPr lang="en-US"/>
          </a:p>
        </p:txBody>
      </p:sp>
    </p:spTree>
    <p:extLst>
      <p:ext uri="{BB962C8B-B14F-4D97-AF65-F5344CB8AC3E}">
        <p14:creationId xmlns:p14="http://schemas.microsoft.com/office/powerpoint/2010/main" val="321666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ПОЧЕТАК ПРОДАЈЕ</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lnSpcReduction="10000"/>
          </a:bodyPr>
          <a:lstStyle/>
          <a:p>
            <a:pPr marL="0" indent="0" algn="just">
              <a:buNone/>
            </a:pPr>
            <a:r>
              <a:rPr lang="sr-Cyrl-RS" dirty="0"/>
              <a:t>1. Обавештење о намери, плану продаје, начину уновчења, методу и роковима продаје – надлежност стечајног управника.</a:t>
            </a:r>
          </a:p>
          <a:p>
            <a:pPr marL="0" indent="0" algn="just">
              <a:buNone/>
            </a:pPr>
            <a:r>
              <a:rPr lang="sr-Cyrl-RS" dirty="0"/>
              <a:t>2. Обавеза стечајног управника о достављању обавештења:</a:t>
            </a:r>
          </a:p>
          <a:p>
            <a:pPr marL="0" indent="0" algn="just">
              <a:buNone/>
            </a:pPr>
            <a:r>
              <a:rPr lang="sr-Cyrl-RS" dirty="0"/>
              <a:t>	- стечајни судија</a:t>
            </a:r>
          </a:p>
          <a:p>
            <a:pPr marL="0" indent="0" algn="just">
              <a:buNone/>
            </a:pPr>
            <a:r>
              <a:rPr lang="sr-Cyrl-RS" dirty="0"/>
              <a:t>	- одбор поверилаца</a:t>
            </a:r>
          </a:p>
          <a:p>
            <a:pPr marL="0" indent="0" algn="just">
              <a:buNone/>
            </a:pPr>
            <a:r>
              <a:rPr lang="sr-Cyrl-RS" dirty="0"/>
              <a:t>	- разлучни повериоци</a:t>
            </a:r>
          </a:p>
          <a:p>
            <a:pPr marL="0" indent="0" algn="just">
              <a:buNone/>
            </a:pPr>
            <a:r>
              <a:rPr lang="sr-Cyrl-RS" dirty="0"/>
              <a:t>	- заложни повериоци</a:t>
            </a:r>
          </a:p>
          <a:p>
            <a:pPr marL="0" indent="0" algn="just">
              <a:buNone/>
            </a:pPr>
            <a:r>
              <a:rPr lang="sr-Cyrl-RS" dirty="0"/>
              <a:t>	- свим лицима која су исказала интерес (без обзира по  ком основу).</a:t>
            </a:r>
          </a:p>
          <a:p>
            <a:pPr marL="0" indent="0" algn="just">
              <a:buNone/>
            </a:pPr>
            <a:r>
              <a:rPr lang="sr-Cyrl-RS" dirty="0"/>
              <a:t>3. Посебно прописана садржина обавештења која зависи од метода продаје.</a:t>
            </a:r>
          </a:p>
          <a:p>
            <a:pPr marL="0" indent="0" algn="just">
              <a:buNone/>
            </a:pPr>
            <a:endParaRPr lang="sr-Cyrl-RS" dirty="0"/>
          </a:p>
          <a:p>
            <a:pPr marL="0" indent="0" algn="just">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10</a:t>
            </a:fld>
            <a:endParaRPr lang="en-US"/>
          </a:p>
        </p:txBody>
      </p:sp>
    </p:spTree>
    <p:extLst>
      <p:ext uri="{BB962C8B-B14F-4D97-AF65-F5344CB8AC3E}">
        <p14:creationId xmlns:p14="http://schemas.microsoft.com/office/powerpoint/2010/main" val="1568354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4. Примедбе на предложену продају:</a:t>
            </a:r>
          </a:p>
          <a:p>
            <a:pPr marL="0" indent="0" algn="just">
              <a:buNone/>
            </a:pPr>
            <a:r>
              <a:rPr lang="sr-Cyrl-RS" dirty="0"/>
              <a:t>	- разлучни и заложни повериоци и подношење истовремено предлога за повољнији начин, односно метод продаје</a:t>
            </a:r>
          </a:p>
          <a:p>
            <a:pPr marL="0" indent="0" algn="just">
              <a:buNone/>
            </a:pPr>
            <a:r>
              <a:rPr lang="sr-Cyrl-RS" dirty="0"/>
              <a:t>	- одбор поверилаца, повериоци и друга заинтересована лица подносе примедбу због непоштовања Закона о стечају и Националних стандарда</a:t>
            </a:r>
          </a:p>
          <a:p>
            <a:pPr marL="0" indent="0">
              <a:buNone/>
            </a:pPr>
            <a:r>
              <a:rPr lang="sr-Cyrl-RS" dirty="0"/>
              <a:t>5. Одлука о примедби: стечајни судија одлучује закључком.</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11</a:t>
            </a:fld>
            <a:endParaRPr lang="en-US"/>
          </a:p>
        </p:txBody>
      </p:sp>
    </p:spTree>
    <p:extLst>
      <p:ext uri="{BB962C8B-B14F-4D97-AF65-F5344CB8AC3E}">
        <p14:creationId xmlns:p14="http://schemas.microsoft.com/office/powerpoint/2010/main" val="1335866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smtClean="0"/>
              <a:t>ЈАВНО НАДМЕТАЊЕ</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1. Радње стечајног управника:</a:t>
            </a:r>
          </a:p>
          <a:p>
            <a:pPr marL="0" indent="0">
              <a:buNone/>
            </a:pPr>
            <a:r>
              <a:rPr lang="sr-Cyrl-RS" dirty="0"/>
              <a:t>	- оглашавање</a:t>
            </a:r>
          </a:p>
          <a:p>
            <a:pPr marL="0" indent="0">
              <a:buNone/>
            </a:pPr>
            <a:r>
              <a:rPr lang="sr-Cyrl-RS" dirty="0"/>
              <a:t>	- регистрација</a:t>
            </a:r>
          </a:p>
          <a:p>
            <a:pPr marL="0" indent="0">
              <a:buNone/>
            </a:pPr>
            <a:r>
              <a:rPr lang="sr-Cyrl-RS" dirty="0"/>
              <a:t>	- јавно надметање: четири корака уз смањење цене</a:t>
            </a:r>
          </a:p>
          <a:p>
            <a:pPr marL="0" indent="0">
              <a:buNone/>
            </a:pPr>
            <a:r>
              <a:rPr lang="sr-Cyrl-RS" dirty="0"/>
              <a:t>	- записник</a:t>
            </a:r>
          </a:p>
          <a:p>
            <a:pPr marL="0" indent="0">
              <a:buNone/>
            </a:pPr>
            <a:r>
              <a:rPr lang="sr-Cyrl-RS" dirty="0"/>
              <a:t>	- проглашење купца</a:t>
            </a:r>
          </a:p>
          <a:p>
            <a:pPr marL="0" indent="0">
              <a:buNone/>
            </a:pPr>
            <a:r>
              <a:rPr lang="sr-Cyrl-RS" dirty="0"/>
              <a:t>	- закључење уговора и уплата купопродајне цене</a:t>
            </a:r>
          </a:p>
          <a:p>
            <a:pPr marL="0" indent="0">
              <a:buNone/>
            </a:pPr>
            <a:r>
              <a:rPr lang="sr-Cyrl-RS" dirty="0"/>
              <a:t>2. Решење стечајног судије о продаји.</a:t>
            </a:r>
          </a:p>
          <a:p>
            <a:pPr marL="0" indent="0">
              <a:buNone/>
            </a:pPr>
            <a:r>
              <a:rPr lang="sr-Cyrl-RS" dirty="0"/>
              <a:t>	</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12</a:t>
            </a:fld>
            <a:endParaRPr lang="en-US"/>
          </a:p>
        </p:txBody>
      </p:sp>
    </p:spTree>
    <p:extLst>
      <p:ext uri="{BB962C8B-B14F-4D97-AF65-F5344CB8AC3E}">
        <p14:creationId xmlns:p14="http://schemas.microsoft.com/office/powerpoint/2010/main" val="1498348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ЈАВНО ПРИКУПЉАЊЕ ПИСАНИХ ПОНУДА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1. Обавеза четири корака:</a:t>
            </a:r>
          </a:p>
          <a:p>
            <a:pPr marL="0" indent="0">
              <a:buNone/>
            </a:pPr>
            <a:r>
              <a:rPr lang="sr-Cyrl-RS" dirty="0"/>
              <a:t>	- прво прикупљање почетна цена 50%</a:t>
            </a:r>
          </a:p>
          <a:p>
            <a:pPr marL="0" indent="0">
              <a:buNone/>
            </a:pPr>
            <a:r>
              <a:rPr lang="sr-Cyrl-RS" dirty="0"/>
              <a:t>	- друго прикупљање почетна цена 20%</a:t>
            </a:r>
          </a:p>
          <a:p>
            <a:pPr marL="0" indent="0">
              <a:buNone/>
            </a:pPr>
            <a:r>
              <a:rPr lang="sr-Cyrl-RS" dirty="0"/>
              <a:t>	- треће прикупљање почетна цена 5%</a:t>
            </a:r>
          </a:p>
          <a:p>
            <a:pPr marL="0" indent="0" algn="just">
              <a:buNone/>
            </a:pPr>
            <a:r>
              <a:rPr lang="sr-Cyrl-RS" dirty="0"/>
              <a:t>	- четврто – најбоље достављена цена за појединачне ствари</a:t>
            </a:r>
          </a:p>
          <a:p>
            <a:pPr marL="0" indent="0" algn="just">
              <a:buNone/>
            </a:pPr>
            <a:r>
              <a:rPr lang="sr-Cyrl-RS" dirty="0"/>
              <a:t>2. За остале начине продаје предвиђени су другачији услови (члан 136.в)</a:t>
            </a:r>
          </a:p>
          <a:p>
            <a:pPr marL="0" indent="0" algn="just">
              <a:buNone/>
            </a:pPr>
            <a:r>
              <a:rPr lang="sr-Cyrl-RS" dirty="0"/>
              <a:t>3. Постојање петог корака је ново обавештење под условима које предвиђа Национални стандард бр. 5.</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13</a:t>
            </a:fld>
            <a:endParaRPr lang="en-US"/>
          </a:p>
        </p:txBody>
      </p:sp>
    </p:spTree>
    <p:extLst>
      <p:ext uri="{BB962C8B-B14F-4D97-AF65-F5344CB8AC3E}">
        <p14:creationId xmlns:p14="http://schemas.microsoft.com/office/powerpoint/2010/main" val="4119254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НЕПОСРЕДНА ПОГОДБА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Cyrl-RS" dirty="0"/>
              <a:t>Тумачење члана 132. став 10. Закона о стечају:</a:t>
            </a:r>
          </a:p>
          <a:p>
            <a:pPr marL="0" indent="0" algn="just">
              <a:buNone/>
            </a:pPr>
            <a:r>
              <a:rPr lang="sr-Cyrl-RS" b="1" dirty="0"/>
              <a:t>23. Питање:</a:t>
            </a:r>
            <a:endParaRPr lang="en-GB" dirty="0"/>
          </a:p>
          <a:p>
            <a:pPr marL="0" indent="0" algn="just">
              <a:buNone/>
            </a:pPr>
            <a:r>
              <a:rPr lang="sr-Cyrl-RS" b="1" dirty="0"/>
              <a:t>У светлу члана 132. став 10. Закона о стечају, уколико је имовина која је оптерећена разлучним правом претходно била понуђена на продају јавним надметањем или јавним прикупљањем понуда (а продаје биле неуспешне), да ли је за продају непосредном погодбом, поред сагласности одбора поверилаца, потребна сагласност разлучног повериоца? </a:t>
            </a:r>
            <a:endParaRPr lang="en-GB" dirty="0"/>
          </a:p>
          <a:p>
            <a:pPr marL="0" indent="0" algn="just">
              <a:buNone/>
            </a:pPr>
            <a:r>
              <a:rPr lang="sr-Cyrl-RS" dirty="0"/>
              <a:t> </a:t>
            </a:r>
          </a:p>
          <a:p>
            <a:pPr marL="0" indent="0" algn="just">
              <a:buNone/>
            </a:pPr>
            <a:r>
              <a:rPr lang="sr-Cyrl-RS" b="1" dirty="0"/>
              <a:t>Заједнички одговор: </a:t>
            </a:r>
            <a:endParaRPr lang="en-GB" dirty="0"/>
          </a:p>
          <a:p>
            <a:pPr marL="0" indent="0" algn="just">
              <a:buNone/>
            </a:pPr>
            <a:r>
              <a:rPr lang="sr-Cyrl-RS" dirty="0"/>
              <a:t>Одредбом члана 132. став 10. Закона о стечају прописано је да продаја непосредном погодбом може се извршити искључиво ако је такав начин продаје претходно одобрен од стране одбора поверилаца и уз прибављање претходне сагласности разлучног, односно заложног повериоца, ако: 1) је имовина која се продаје непосредном погодбом предмет разлучног, односно заложног права; 2)предложена купопродајна цена, односно њен део у односу на који постоји право првенственог намирења тог повериоца, не покрива износ његовог обезбеђеног потраживања; 3) претходно није покушана продаја јавним надметањем или јавним прикупљањем понуда.</a:t>
            </a:r>
            <a:endParaRPr lang="en-GB" dirty="0"/>
          </a:p>
          <a:p>
            <a:pPr marL="0" indent="0" algn="just">
              <a:buNone/>
            </a:pPr>
            <a:r>
              <a:rPr lang="sr-Cyrl-RS" dirty="0"/>
              <a:t>Правилником о утврђивању националних стандарда за управљање стечајном масом („Службени гласник РС“, бр. 62/2018), Националним стандардом бр. 5, Национални стандард о начину и поступку уновчења имовине стечајног дужника Главом VII као метод продаје регулисана је Продаја имовине непосредном погодбом. </a:t>
            </a:r>
            <a:endParaRPr lang="en-GB" dirty="0"/>
          </a:p>
          <a:p>
            <a:pPr marL="0" indent="0" algn="just">
              <a:buNone/>
            </a:pPr>
            <a:r>
              <a:rPr lang="sr-Cyrl-RS" dirty="0"/>
              <a:t> </a:t>
            </a:r>
            <a:endParaRPr lang="en-GB" dirty="0"/>
          </a:p>
          <a:p>
            <a:pPr marL="0" indent="0" algn="just">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14</a:t>
            </a:fld>
            <a:endParaRPr lang="en-US"/>
          </a:p>
        </p:txBody>
      </p:sp>
    </p:spTree>
    <p:extLst>
      <p:ext uri="{BB962C8B-B14F-4D97-AF65-F5344CB8AC3E}">
        <p14:creationId xmlns:p14="http://schemas.microsoft.com/office/powerpoint/2010/main" val="1803429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Cyrl-RS" dirty="0"/>
              <a:t>Продаја непосредном погодбом може се извршити искључиво уз прибављање претходне сагласности разлучног, односно заложног повериоца, ако: 1) је имовина која се продаје непосредном погодбом предмет разлучног, односно заложног права;  2)  предложена купопродајна цена, односно њен део у односу на који постоји право првенственог намирења тог повериоца, не покрива износ његовог обезбеђеног потраживања; 3) претходно није покушана продаја јавним надметањем или јавним прикупљањем понуда. </a:t>
            </a:r>
            <a:endParaRPr lang="en-GB" dirty="0"/>
          </a:p>
          <a:p>
            <a:pPr marL="0" indent="0" algn="just">
              <a:buNone/>
            </a:pPr>
            <a:r>
              <a:rPr lang="sr-Cyrl-RS" dirty="0"/>
              <a:t>Одговор на постављена питања зависи од тога да ли је у току стечајног поступка претходно покушана продаја имовине стечајног дужника јавним надметањем или јавним прикупљањем понуда. </a:t>
            </a:r>
            <a:endParaRPr lang="en-GB" dirty="0"/>
          </a:p>
          <a:p>
            <a:pPr marL="0" indent="0" algn="just">
              <a:buNone/>
            </a:pPr>
            <a:r>
              <a:rPr lang="sr-Cyrl-RS" dirty="0"/>
              <a:t>У ситуацији да у току стечајног поступка није покушана продаја имовине оптерећене разлучним правом другим методима продаје те да стечајни управник планира да први пут продају имовине која је оптерећена разлучним правом више поверилаца (разлучни повериоци првог, другог, трећег реда), изврши методом непосредне погодбе, прописне услове за продају непосредном погодбом потребно је  испунити кумулативно, између осталог да  претходно није покушана продаја јавним надметањем или јавним прикупљањем понуда, као и сагласношћу разлучних поверилаца чију висину обезбеђеног потраживања не покрива предложена купопродајна цена. </a:t>
            </a:r>
            <a:endParaRPr lang="en-GB" dirty="0"/>
          </a:p>
          <a:p>
            <a:pPr marL="0" indent="0" algn="just">
              <a:buNone/>
            </a:pPr>
            <a:r>
              <a:rPr lang="sr-Cyrl-RS" dirty="0"/>
              <a:t>У ситуацији када је имовина која је оптерећена разлучним правом претходно била понуђена на продају јавним надметањем или јавним прикупљањем понуда (а продаје биле неуспешне), то осим одобрења одбора поверилаца на метод продаје - непосредном погодбом, није потребна сагласност разлучног односно заложног повериоца. </a:t>
            </a:r>
            <a:endParaRPr lang="en-GB" dirty="0"/>
          </a:p>
          <a:p>
            <a:pPr marL="0" indent="0">
              <a:buNone/>
            </a:pPr>
            <a:r>
              <a:rPr lang="sr-Latn-RS" i="1" dirty="0"/>
              <a:t>(</a:t>
            </a:r>
            <a:r>
              <a:rPr lang="sr-Cyrl-RS" i="1" dirty="0"/>
              <a:t>Билтен </a:t>
            </a:r>
            <a:r>
              <a:rPr lang="sr-Cyrl-RS" i="1" dirty="0" smtClean="0"/>
              <a:t>ПАС бр. 3-2023, </a:t>
            </a:r>
            <a:r>
              <a:rPr lang="sr-Cyrl-RS" i="1" dirty="0"/>
              <a:t>стечајно право, питање бр. </a:t>
            </a:r>
            <a:r>
              <a:rPr lang="sr-Cyrl-RS" i="1" dirty="0" smtClean="0"/>
              <a:t>23)</a:t>
            </a:r>
            <a:endParaRPr lang="en-GB" i="1" dirty="0"/>
          </a:p>
          <a:p>
            <a:pPr marL="0" indent="0">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15</a:t>
            </a:fld>
            <a:endParaRPr lang="en-US"/>
          </a:p>
        </p:txBody>
      </p:sp>
    </p:spTree>
    <p:extLst>
      <p:ext uri="{BB962C8B-B14F-4D97-AF65-F5344CB8AC3E}">
        <p14:creationId xmlns:p14="http://schemas.microsoft.com/office/powerpoint/2010/main" val="2106374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ИСПИТИВАЊЕ ПОТРАЖИВАЊА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1. Пријављивање потраживања</a:t>
            </a:r>
          </a:p>
          <a:p>
            <a:pPr marL="0" indent="0">
              <a:buNone/>
            </a:pPr>
            <a:r>
              <a:rPr lang="sr-Cyrl-RS" dirty="0"/>
              <a:t>2. Надлежност за одбацивање пријаве потраживања</a:t>
            </a:r>
          </a:p>
          <a:p>
            <a:pPr marL="0" indent="0">
              <a:buNone/>
            </a:pPr>
            <a:r>
              <a:rPr lang="sr-Cyrl-RS" dirty="0"/>
              <a:t>3. Испитивање поднете пријаве потраживања</a:t>
            </a:r>
          </a:p>
          <a:p>
            <a:pPr marL="0" indent="0">
              <a:buNone/>
            </a:pPr>
            <a:r>
              <a:rPr lang="sr-Cyrl-RS" dirty="0"/>
              <a:t>4. Листа признатих и оспорених потраживања</a:t>
            </a:r>
          </a:p>
          <a:p>
            <a:pPr marL="0" indent="0">
              <a:buNone/>
            </a:pPr>
            <a:r>
              <a:rPr lang="sr-Cyrl-RS" dirty="0"/>
              <a:t>5. Испитно рочиште</a:t>
            </a:r>
          </a:p>
          <a:p>
            <a:pPr marL="0" indent="0">
              <a:buNone/>
            </a:pPr>
            <a:r>
              <a:rPr lang="sr-Cyrl-RS" dirty="0"/>
              <a:t>6. Закључак о коначној листи</a:t>
            </a:r>
          </a:p>
          <a:p>
            <a:pPr marL="0" indent="0">
              <a:buNone/>
            </a:pPr>
            <a:r>
              <a:rPr lang="sr-Cyrl-RS" dirty="0"/>
              <a:t>7. Закључак о листи утврђених и оспорених потраживања</a:t>
            </a:r>
          </a:p>
          <a:p>
            <a:pPr marL="0" indent="0">
              <a:buNone/>
            </a:pPr>
            <a:r>
              <a:rPr lang="sr-Cyrl-RS" dirty="0"/>
              <a:t>8. Упућивање на парницу</a:t>
            </a:r>
          </a:p>
          <a:p>
            <a:pPr marL="0" indent="0">
              <a:buNone/>
            </a:pPr>
            <a:r>
              <a:rPr lang="sr-Cyrl-RS" dirty="0"/>
              <a:t>9. Исправка кончане листе</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16</a:t>
            </a:fld>
            <a:endParaRPr lang="en-US"/>
          </a:p>
        </p:txBody>
      </p:sp>
    </p:spTree>
    <p:extLst>
      <p:ext uri="{BB962C8B-B14F-4D97-AF65-F5344CB8AC3E}">
        <p14:creationId xmlns:p14="http://schemas.microsoft.com/office/powerpoint/2010/main" val="2250744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ЗАЛОЖНИ ПОВЕРИОЦИ</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1. Појам</a:t>
            </a:r>
          </a:p>
          <a:p>
            <a:pPr marL="0" indent="0">
              <a:buNone/>
            </a:pPr>
            <a:r>
              <a:rPr lang="sr-Cyrl-RS" dirty="0"/>
              <a:t>2. Подношење обавештења</a:t>
            </a:r>
          </a:p>
          <a:p>
            <a:pPr marL="0" indent="0">
              <a:buNone/>
            </a:pPr>
            <a:r>
              <a:rPr lang="sr-Cyrl-RS" dirty="0"/>
              <a:t>3. Намирење</a:t>
            </a:r>
          </a:p>
          <a:p>
            <a:pPr marL="0" indent="0">
              <a:buNone/>
            </a:pPr>
            <a:r>
              <a:rPr lang="sr-Cyrl-RS" dirty="0"/>
              <a:t>4. Оспоравање </a:t>
            </a:r>
          </a:p>
          <a:p>
            <a:pPr marL="0" indent="0">
              <a:buNone/>
            </a:pPr>
            <a:r>
              <a:rPr lang="sr-Cyrl-RS" dirty="0"/>
              <a:t>5. Доспелост</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17</a:t>
            </a:fld>
            <a:endParaRPr lang="en-US"/>
          </a:p>
        </p:txBody>
      </p:sp>
    </p:spTree>
    <p:extLst>
      <p:ext uri="{BB962C8B-B14F-4D97-AF65-F5344CB8AC3E}">
        <p14:creationId xmlns:p14="http://schemas.microsoft.com/office/powerpoint/2010/main" val="3207423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РАЗЛУЧНИ ПОВЕРИОЦИ</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92500" lnSpcReduction="10000"/>
          </a:bodyPr>
          <a:lstStyle/>
          <a:p>
            <a:pPr marL="0" indent="0" algn="just">
              <a:buNone/>
            </a:pPr>
            <a:r>
              <a:rPr lang="sr-Cyrl-RS" dirty="0"/>
              <a:t>1. Појам</a:t>
            </a:r>
          </a:p>
          <a:p>
            <a:pPr marL="0" indent="0" algn="just">
              <a:buNone/>
            </a:pPr>
            <a:r>
              <a:rPr lang="sr-Cyrl-RS" dirty="0"/>
              <a:t>2. Намирење – главни дуг плус камата</a:t>
            </a:r>
          </a:p>
          <a:p>
            <a:pPr marL="0" indent="0" algn="just">
              <a:buNone/>
            </a:pPr>
            <a:r>
              <a:rPr lang="sr-Cyrl-RS" dirty="0"/>
              <a:t>3. Рок</a:t>
            </a:r>
          </a:p>
          <a:p>
            <a:pPr marL="0" indent="0" algn="just">
              <a:buNone/>
            </a:pPr>
            <a:r>
              <a:rPr lang="sr-Cyrl-RS" dirty="0"/>
              <a:t>4. Гласање за чланство у одбору поверилаца</a:t>
            </a:r>
          </a:p>
          <a:p>
            <a:pPr marL="0" indent="0" algn="just">
              <a:buNone/>
            </a:pPr>
            <a:r>
              <a:rPr lang="sr-Cyrl-RS" dirty="0"/>
              <a:t>5. Гласање за банкротство: </a:t>
            </a:r>
          </a:p>
          <a:p>
            <a:pPr marL="0" indent="0" algn="just">
              <a:buNone/>
            </a:pPr>
            <a:r>
              <a:rPr lang="sr-Cyrl-RS" dirty="0"/>
              <a:t>	- </a:t>
            </a:r>
            <a:r>
              <a:rPr lang="sr-Cyrl-RS" dirty="0" smtClean="0"/>
              <a:t>ЕФИ</a:t>
            </a:r>
            <a:endParaRPr lang="sr-Cyrl-RS" dirty="0"/>
          </a:p>
          <a:p>
            <a:pPr marL="0" indent="0" algn="just">
              <a:buNone/>
            </a:pPr>
            <a:r>
              <a:rPr lang="sr-Cyrl-RS" dirty="0"/>
              <a:t>	- достављање процене од стране разлучног повериоца</a:t>
            </a:r>
          </a:p>
          <a:p>
            <a:pPr marL="0" indent="0" algn="just">
              <a:buNone/>
            </a:pPr>
            <a:r>
              <a:rPr lang="sr-Cyrl-RS" dirty="0"/>
              <a:t>6. - Одрицање од статуса разлучног повериоца и сврставање истог у стечајне повериоце</a:t>
            </a:r>
          </a:p>
          <a:p>
            <a:pPr marL="0" indent="0" algn="just">
              <a:buNone/>
            </a:pPr>
            <a:r>
              <a:rPr lang="sr-Cyrl-RS" dirty="0"/>
              <a:t>     - Исплата у страној валути</a:t>
            </a:r>
          </a:p>
          <a:p>
            <a:pPr marL="0" indent="0" algn="just">
              <a:buNone/>
            </a:pPr>
            <a:r>
              <a:rPr lang="sr-Cyrl-RS" dirty="0"/>
              <a:t>     - Сагласност за продају непосредном погодбом</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18</a:t>
            </a:fld>
            <a:endParaRPr lang="en-US"/>
          </a:p>
        </p:txBody>
      </p:sp>
    </p:spTree>
    <p:extLst>
      <p:ext uri="{BB962C8B-B14F-4D97-AF65-F5344CB8AC3E}">
        <p14:creationId xmlns:p14="http://schemas.microsoft.com/office/powerpoint/2010/main" val="772170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СТЕЧАЈНА МАСА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buNone/>
            </a:pPr>
            <a:r>
              <a:rPr lang="sr-Cyrl-RS" dirty="0"/>
              <a:t>1. Продаја стечајног дужника као правног лица</a:t>
            </a:r>
          </a:p>
          <a:p>
            <a:pPr marL="0" indent="0">
              <a:buNone/>
            </a:pPr>
            <a:r>
              <a:rPr lang="sr-Cyrl-RS" dirty="0"/>
              <a:t>2. Закључење стечајног поступка</a:t>
            </a:r>
          </a:p>
          <a:p>
            <a:pPr marL="0" indent="0">
              <a:buNone/>
            </a:pPr>
            <a:r>
              <a:rPr lang="sr-Cyrl-RS" dirty="0"/>
              <a:t>3. Регистрација стечајне масе</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19</a:t>
            </a:fld>
            <a:endParaRPr lang="en-US"/>
          </a:p>
        </p:txBody>
      </p:sp>
    </p:spTree>
    <p:extLst>
      <p:ext uri="{BB962C8B-B14F-4D97-AF65-F5344CB8AC3E}">
        <p14:creationId xmlns:p14="http://schemas.microsoft.com/office/powerpoint/2010/main" val="4001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r>
              <a:rPr lang="sr-Cyrl-RS" dirty="0"/>
              <a:t>Закон о стечају</a:t>
            </a:r>
          </a:p>
          <a:p>
            <a:pPr algn="just"/>
            <a:r>
              <a:rPr lang="sr-Cyrl-RS" dirty="0"/>
              <a:t>„Службени гласник РС“, бр. 104 од 16.12.2009. године, бр. 99 од 27.12.2011. године и др. закон, бр. 71 од 25.07.2012. године – УС, бр. 83 од 05.08.2014. године, бр. 113 од 17.12.2017. године, бр. 44 од 08.06.2018. године и бр. 95 од 08.12.2018. године</a:t>
            </a:r>
          </a:p>
          <a:p>
            <a:pPr algn="just"/>
            <a:r>
              <a:rPr lang="sr-Cyrl-RS" dirty="0"/>
              <a:t>Правилник о утврђивању националних стандарда за управљање стечајном масом („Сл. гласник РС“, бр. 62/2018)</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3376448" y="6515791"/>
            <a:ext cx="4837350" cy="307777"/>
          </a:xfrm>
          <a:prstGeom prst="rect">
            <a:avLst/>
          </a:prstGeom>
          <a:noFill/>
        </p:spPr>
        <p:txBody>
          <a:bodyPr wrap="none" rtlCol="0">
            <a:spAutoFit/>
          </a:bodyPr>
          <a:lstStyle/>
          <a:p>
            <a:pPr algn="ctr"/>
            <a:r>
              <a:rPr lang="sr-Cyrl-RS" sz="1400" b="1">
                <a:solidFill>
                  <a:schemeClr val="bg1">
                    <a:lumMod val="95000"/>
                  </a:schemeClr>
                </a:solidFill>
              </a:rPr>
              <a:t>АКТУЕЛНА </a:t>
            </a:r>
            <a:r>
              <a:rPr lang="sr-Cyrl-RS" sz="1400" b="1" dirty="0">
                <a:solidFill>
                  <a:schemeClr val="bg1">
                    <a:lumMod val="95000"/>
                  </a:schemeClr>
                </a:solidFill>
              </a:rPr>
              <a:t>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2</a:t>
            </a:fld>
            <a:endParaRPr lang="en-US"/>
          </a:p>
        </p:txBody>
      </p:sp>
    </p:spTree>
    <p:extLst>
      <p:ext uri="{BB962C8B-B14F-4D97-AF65-F5344CB8AC3E}">
        <p14:creationId xmlns:p14="http://schemas.microsoft.com/office/powerpoint/2010/main" val="205772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FDE03-11EB-718D-E364-C20C9A3C6A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87C33D-E2B7-623A-1049-6B39A64EF953}"/>
              </a:ext>
            </a:extLst>
          </p:cNvPr>
          <p:cNvSpPr>
            <a:spLocks noGrp="1"/>
          </p:cNvSpPr>
          <p:nvPr>
            <p:ph type="title"/>
          </p:nvPr>
        </p:nvSpPr>
        <p:spPr>
          <a:xfrm>
            <a:off x="246017" y="160540"/>
            <a:ext cx="10622279" cy="955992"/>
          </a:xfrm>
        </p:spPr>
        <p:txBody>
          <a:bodyPr>
            <a:normAutofit/>
          </a:bodyPr>
          <a:lstStyle/>
          <a:p>
            <a:r>
              <a:rPr lang="sr-Cyrl-RS" dirty="0"/>
              <a:t>ПРЕТХОДНИ СТЕЧАЈНИ ПОСТУПАК</a:t>
            </a:r>
            <a:endParaRPr lang="en-US" dirty="0"/>
          </a:p>
        </p:txBody>
      </p:sp>
      <p:sp>
        <p:nvSpPr>
          <p:cNvPr id="3" name="Content Placeholder 2">
            <a:extLst>
              <a:ext uri="{FF2B5EF4-FFF2-40B4-BE49-F238E27FC236}">
                <a16:creationId xmlns:a16="http://schemas.microsoft.com/office/drawing/2014/main" id="{9F2136DB-BBF2-C3C1-A2FC-F2B9F916DF9B}"/>
              </a:ext>
            </a:extLst>
          </p:cNvPr>
          <p:cNvSpPr>
            <a:spLocks noGrp="1"/>
          </p:cNvSpPr>
          <p:nvPr>
            <p:ph idx="1"/>
          </p:nvPr>
        </p:nvSpPr>
        <p:spPr>
          <a:xfrm>
            <a:off x="246018" y="1474682"/>
            <a:ext cx="11711520" cy="4791361"/>
          </a:xfrm>
        </p:spPr>
        <p:txBody>
          <a:bodyPr>
            <a:normAutofit lnSpcReduction="10000"/>
          </a:bodyPr>
          <a:lstStyle/>
          <a:p>
            <a:pPr marL="514350" indent="-514350">
              <a:buAutoNum type="arabicPeriod"/>
            </a:pPr>
            <a:r>
              <a:rPr lang="sr-Cyrl-RS" dirty="0"/>
              <a:t>Предлагач</a:t>
            </a:r>
          </a:p>
          <a:p>
            <a:pPr marL="0" indent="0">
              <a:buNone/>
            </a:pPr>
            <a:r>
              <a:rPr lang="sr-Cyrl-RS" dirty="0"/>
              <a:t>	а) поступак</a:t>
            </a:r>
          </a:p>
          <a:p>
            <a:pPr marL="0" indent="0">
              <a:buNone/>
            </a:pPr>
            <a:r>
              <a:rPr lang="sr-Cyrl-RS" dirty="0"/>
              <a:t>	б) један предлагач</a:t>
            </a:r>
          </a:p>
          <a:p>
            <a:pPr marL="0" indent="0">
              <a:buNone/>
            </a:pPr>
            <a:r>
              <a:rPr lang="sr-Cyrl-RS" dirty="0"/>
              <a:t>	в) више предлагача</a:t>
            </a:r>
          </a:p>
          <a:p>
            <a:pPr marL="0" indent="0">
              <a:buNone/>
            </a:pPr>
            <a:r>
              <a:rPr lang="sr-Cyrl-RS" dirty="0"/>
              <a:t>2. Потраживање:</a:t>
            </a:r>
          </a:p>
          <a:p>
            <a:pPr marL="0" indent="0">
              <a:buNone/>
            </a:pPr>
            <a:r>
              <a:rPr lang="sr-Cyrl-RS" dirty="0"/>
              <a:t>	- доспела потраживања</a:t>
            </a:r>
          </a:p>
          <a:p>
            <a:pPr marL="0" indent="0">
              <a:buNone/>
            </a:pPr>
            <a:r>
              <a:rPr lang="sr-Cyrl-RS" dirty="0"/>
              <a:t>	- </a:t>
            </a:r>
            <a:r>
              <a:rPr lang="sr-Cyrl-RS" dirty="0" err="1"/>
              <a:t>недоспела</a:t>
            </a:r>
            <a:r>
              <a:rPr lang="sr-Cyrl-RS" dirty="0"/>
              <a:t> потраживања</a:t>
            </a:r>
          </a:p>
          <a:p>
            <a:pPr marL="0" indent="0">
              <a:buNone/>
            </a:pPr>
            <a:r>
              <a:rPr lang="sr-Cyrl-RS" dirty="0"/>
              <a:t>	- уступање потраживања током претходног поступка</a:t>
            </a:r>
          </a:p>
          <a:p>
            <a:pPr marL="0" indent="0">
              <a:buNone/>
            </a:pPr>
            <a:r>
              <a:rPr lang="sr-Cyrl-RS" dirty="0"/>
              <a:t>3. Претпоставка трајније неспособности плаћања</a:t>
            </a:r>
          </a:p>
          <a:p>
            <a:pPr marL="0" indent="0">
              <a:buNone/>
            </a:pPr>
            <a:r>
              <a:rPr lang="sr-Cyrl-RS" dirty="0"/>
              <a:t>4. Решење о покретању стечајног поступка</a:t>
            </a:r>
            <a:endParaRPr lang="en-GB" dirty="0"/>
          </a:p>
          <a:p>
            <a:pPr marL="0" indent="0">
              <a:buNone/>
            </a:pPr>
            <a:endParaRPr lang="sr-Cyrl-RS" dirty="0"/>
          </a:p>
          <a:p>
            <a:pPr marL="0" indent="0">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215E2D98-81CE-8C2D-E18C-EE2121B0FB5D}"/>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BEB9440-1C28-F6C2-2CC8-D5509F2A79B6}"/>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4571E563-E0F2-93B3-C336-0A8566EB05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81A8C18C-D0B5-92F8-F9C2-36A30819989F}"/>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3</a:t>
            </a:fld>
            <a:endParaRPr lang="en-US"/>
          </a:p>
        </p:txBody>
      </p:sp>
    </p:spTree>
    <p:extLst>
      <p:ext uri="{BB962C8B-B14F-4D97-AF65-F5344CB8AC3E}">
        <p14:creationId xmlns:p14="http://schemas.microsoft.com/office/powerpoint/2010/main" val="103087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423FD-83DB-D8F4-4761-25BBF7FC92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C20093-EAA3-458D-D95D-913E7C6AFC03}"/>
              </a:ext>
            </a:extLst>
          </p:cNvPr>
          <p:cNvSpPr>
            <a:spLocks noGrp="1"/>
          </p:cNvSpPr>
          <p:nvPr>
            <p:ph type="title"/>
          </p:nvPr>
        </p:nvSpPr>
        <p:spPr>
          <a:xfrm>
            <a:off x="246017" y="160540"/>
            <a:ext cx="10622279" cy="955992"/>
          </a:xfrm>
        </p:spPr>
        <p:txBody>
          <a:bodyPr>
            <a:normAutofit fontScale="90000"/>
          </a:bodyPr>
          <a:lstStyle/>
          <a:p>
            <a:r>
              <a:rPr lang="sr-Cyrl-RS" dirty="0"/>
              <a:t>МЕРЕ ОБЕЗБЕЂЕЊА У ПРЕТХОДНОМ </a:t>
            </a:r>
            <a:r>
              <a:rPr lang="sr-Latn-RS" dirty="0" smtClean="0"/>
              <a:t/>
            </a:r>
            <a:br>
              <a:rPr lang="sr-Latn-RS" dirty="0" smtClean="0"/>
            </a:br>
            <a:r>
              <a:rPr lang="sr-Cyrl-RS" dirty="0" smtClean="0"/>
              <a:t>СТЕЧАЈНОМ </a:t>
            </a:r>
            <a:r>
              <a:rPr lang="sr-Cyrl-RS" dirty="0"/>
              <a:t>ПОСТУПКУ</a:t>
            </a:r>
            <a:endParaRPr lang="en-US" dirty="0"/>
          </a:p>
        </p:txBody>
      </p:sp>
      <p:sp>
        <p:nvSpPr>
          <p:cNvPr id="3" name="Content Placeholder 2">
            <a:extLst>
              <a:ext uri="{FF2B5EF4-FFF2-40B4-BE49-F238E27FC236}">
                <a16:creationId xmlns:a16="http://schemas.microsoft.com/office/drawing/2014/main" id="{2A2F4245-F986-8F5C-2BD9-D66E9D949F9B}"/>
              </a:ext>
            </a:extLst>
          </p:cNvPr>
          <p:cNvSpPr>
            <a:spLocks noGrp="1"/>
          </p:cNvSpPr>
          <p:nvPr>
            <p:ph idx="1"/>
          </p:nvPr>
        </p:nvSpPr>
        <p:spPr>
          <a:xfrm>
            <a:off x="246018" y="1474682"/>
            <a:ext cx="11711520" cy="4791361"/>
          </a:xfrm>
        </p:spPr>
        <p:txBody>
          <a:bodyPr>
            <a:normAutofit lnSpcReduction="10000"/>
          </a:bodyPr>
          <a:lstStyle/>
          <a:p>
            <a:pPr marL="0" indent="0">
              <a:buNone/>
            </a:pPr>
            <a:r>
              <a:rPr lang="sr-Cyrl-RS" dirty="0"/>
              <a:t>1. Предлагачи и услови</a:t>
            </a:r>
          </a:p>
          <a:p>
            <a:pPr marL="0" indent="0">
              <a:buNone/>
            </a:pPr>
            <a:r>
              <a:rPr lang="sr-Cyrl-RS" dirty="0"/>
              <a:t>2. Врсте мера обезбеђења</a:t>
            </a:r>
          </a:p>
          <a:p>
            <a:pPr marL="0" indent="0">
              <a:buNone/>
            </a:pPr>
            <a:r>
              <a:rPr lang="sr-Cyrl-RS" dirty="0"/>
              <a:t>3. Мораторијум:</a:t>
            </a:r>
          </a:p>
          <a:p>
            <a:pPr marL="0" indent="0">
              <a:buNone/>
            </a:pPr>
            <a:r>
              <a:rPr lang="sr-Cyrl-RS" dirty="0"/>
              <a:t>	- у претходном стечајном поступку</a:t>
            </a:r>
          </a:p>
          <a:p>
            <a:pPr marL="0" indent="0">
              <a:buNone/>
            </a:pPr>
            <a:r>
              <a:rPr lang="sr-Cyrl-RS" dirty="0"/>
              <a:t>	- у стечајном поступку</a:t>
            </a:r>
          </a:p>
          <a:p>
            <a:pPr marL="0" indent="0">
              <a:buNone/>
            </a:pPr>
            <a:r>
              <a:rPr lang="sr-Cyrl-RS" dirty="0"/>
              <a:t>4. Трајање мера обезбеђења</a:t>
            </a:r>
          </a:p>
          <a:p>
            <a:pPr marL="0" indent="0" algn="just">
              <a:buNone/>
            </a:pPr>
            <a:r>
              <a:rPr lang="sr-Cyrl-RS" dirty="0"/>
              <a:t>5. Мере обезбеђења у поступку реорганизације и однос са мерама обезбеђења у претходном стечајном поступку</a:t>
            </a:r>
          </a:p>
          <a:p>
            <a:pPr marL="0" indent="0" algn="just">
              <a:buNone/>
            </a:pPr>
            <a:r>
              <a:rPr lang="sr-Cyrl-RS" dirty="0"/>
              <a:t>6. Брисање забране отуђења из јавног регистра након отварања стечајног поступка</a:t>
            </a:r>
          </a:p>
          <a:p>
            <a:pPr marL="0" indent="0">
              <a:buNone/>
            </a:pPr>
            <a:endParaRPr lang="sr-Cyrl-RS" dirty="0"/>
          </a:p>
          <a:p>
            <a:pPr marL="971550" lvl="1" indent="-514350">
              <a:buAutoNum type="arabicPeriod"/>
            </a:pPr>
            <a:endParaRPr lang="en-GB" dirty="0"/>
          </a:p>
          <a:p>
            <a:pPr marL="0" indent="0">
              <a:buNone/>
            </a:pPr>
            <a:endParaRPr lang="en-US" dirty="0"/>
          </a:p>
        </p:txBody>
      </p:sp>
      <p:sp>
        <p:nvSpPr>
          <p:cNvPr id="4" name="Rectangle 3">
            <a:extLst>
              <a:ext uri="{FF2B5EF4-FFF2-40B4-BE49-F238E27FC236}">
                <a16:creationId xmlns:a16="http://schemas.microsoft.com/office/drawing/2014/main" id="{CC602A80-B9F2-47D5-397B-F1576D480C80}"/>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9701298-EE52-9FCB-999C-8843F93639FA}"/>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C8BB1A7-9809-3D96-1146-A312057B59E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EB6A33F1-45D5-9F16-3614-2FBBC7E33009}"/>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4</a:t>
            </a:fld>
            <a:endParaRPr lang="en-US"/>
          </a:p>
        </p:txBody>
      </p:sp>
    </p:spTree>
    <p:extLst>
      <p:ext uri="{BB962C8B-B14F-4D97-AF65-F5344CB8AC3E}">
        <p14:creationId xmlns:p14="http://schemas.microsoft.com/office/powerpoint/2010/main" val="222849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CEED6-55BB-BBFA-FF9A-C0940FB3F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434EC1-B075-3359-44A2-BCAFAD59E3E4}"/>
              </a:ext>
            </a:extLst>
          </p:cNvPr>
          <p:cNvSpPr>
            <a:spLocks noGrp="1"/>
          </p:cNvSpPr>
          <p:nvPr>
            <p:ph type="title"/>
          </p:nvPr>
        </p:nvSpPr>
        <p:spPr>
          <a:xfrm>
            <a:off x="246017" y="160540"/>
            <a:ext cx="10622279" cy="955992"/>
          </a:xfrm>
        </p:spPr>
        <p:txBody>
          <a:bodyPr>
            <a:normAutofit/>
          </a:bodyPr>
          <a:lstStyle/>
          <a:p>
            <a:r>
              <a:rPr lang="sr-Cyrl-RS" dirty="0"/>
              <a:t>ОРГАНИ СТЕЧАЈНОГ ПОСТУПКА</a:t>
            </a:r>
            <a:endParaRPr lang="en-US" dirty="0"/>
          </a:p>
        </p:txBody>
      </p:sp>
      <p:sp>
        <p:nvSpPr>
          <p:cNvPr id="3" name="Content Placeholder 2">
            <a:extLst>
              <a:ext uri="{FF2B5EF4-FFF2-40B4-BE49-F238E27FC236}">
                <a16:creationId xmlns:a16="http://schemas.microsoft.com/office/drawing/2014/main" id="{83639DC0-15EE-E0F9-109D-178A647E3839}"/>
              </a:ext>
            </a:extLst>
          </p:cNvPr>
          <p:cNvSpPr>
            <a:spLocks noGrp="1"/>
          </p:cNvSpPr>
          <p:nvPr>
            <p:ph idx="1"/>
          </p:nvPr>
        </p:nvSpPr>
        <p:spPr>
          <a:xfrm>
            <a:off x="246018" y="1474682"/>
            <a:ext cx="11711520" cy="4791361"/>
          </a:xfrm>
        </p:spPr>
        <p:txBody>
          <a:bodyPr/>
          <a:lstStyle/>
          <a:p>
            <a:pPr marL="0" indent="0">
              <a:buNone/>
            </a:pPr>
            <a:r>
              <a:rPr lang="sr-Cyrl-RS" dirty="0"/>
              <a:t>1. Формирање скупштине:</a:t>
            </a:r>
          </a:p>
          <a:p>
            <a:pPr marL="0" indent="0">
              <a:buNone/>
            </a:pPr>
            <a:r>
              <a:rPr lang="sr-Cyrl-RS" dirty="0"/>
              <a:t>	- на поверилачком рочишту</a:t>
            </a:r>
          </a:p>
          <a:p>
            <a:pPr marL="0" indent="0">
              <a:buNone/>
            </a:pPr>
            <a:r>
              <a:rPr lang="sr-Cyrl-RS" dirty="0"/>
              <a:t>	- ван поверилачког рочишта</a:t>
            </a:r>
          </a:p>
          <a:p>
            <a:pPr marL="0" indent="0" algn="just">
              <a:buNone/>
            </a:pPr>
            <a:r>
              <a:rPr lang="sr-Cyrl-RS" dirty="0"/>
              <a:t>2. Преиспитивање одлуке скупштине поверилаца од стране стечајног судије</a:t>
            </a:r>
          </a:p>
          <a:p>
            <a:pPr marL="0" indent="0" algn="just">
              <a:buNone/>
            </a:pPr>
            <a:r>
              <a:rPr lang="sr-Cyrl-RS" dirty="0"/>
              <a:t>3. Преиспитивање одлуке о формирању одбора поверилаца и </a:t>
            </a:r>
            <a:r>
              <a:rPr lang="sr-Cyrl-RS" dirty="0" err="1"/>
              <a:t>коптирање</a:t>
            </a:r>
            <a:r>
              <a:rPr lang="sr-Cyrl-RS" dirty="0"/>
              <a:t> члана одбора поверилаца</a:t>
            </a:r>
          </a:p>
          <a:p>
            <a:pPr marL="0" indent="0" algn="just">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9F8528B7-2854-9F87-5E6A-98FF53605865}"/>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F08E9E8B-AC7E-8D22-424B-933848F3AB21}"/>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07ECE782-0D4F-2DDA-7089-1BA4331783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8487E91D-F54C-BC88-1EBC-6702C8A70AEB}"/>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5</a:t>
            </a:fld>
            <a:endParaRPr lang="en-US"/>
          </a:p>
        </p:txBody>
      </p:sp>
    </p:spTree>
    <p:extLst>
      <p:ext uri="{BB962C8B-B14F-4D97-AF65-F5344CB8AC3E}">
        <p14:creationId xmlns:p14="http://schemas.microsoft.com/office/powerpoint/2010/main" val="112027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Cyrl-RS" dirty="0"/>
              <a:t>4. Гласање у одбору поверилаца:</a:t>
            </a:r>
          </a:p>
          <a:p>
            <a:pPr algn="just"/>
            <a:endParaRPr lang="sr-Cyrl-RS" b="1" dirty="0"/>
          </a:p>
          <a:p>
            <a:pPr marL="0" indent="0" algn="just">
              <a:buNone/>
            </a:pPr>
            <a:r>
              <a:rPr lang="sr-Cyrl-RS" b="1" dirty="0"/>
              <a:t>16. Питање:</a:t>
            </a:r>
            <a:endParaRPr lang="en-GB" dirty="0"/>
          </a:p>
          <a:p>
            <a:pPr marL="0" indent="0" algn="just">
              <a:buNone/>
            </a:pPr>
            <a:r>
              <a:rPr lang="sr-Cyrl-RS" b="1" dirty="0"/>
              <a:t>Да ли одредбу члана 39. став 4. Закона о стечају треба тумачити тако да се одлука одбора поверилаца сматра донетом ако је за њу гласало више од половине свих изабраних чланова одбора, или само више од половине присутних чланова одбора? (Ово из разлога што у случају једнаког броја гласова одлучује глас председника одбора, а такав случај једнаког броја гласова могућ је само у случају да је неки од изабраних чланова одбора разрешен, а није </a:t>
            </a:r>
            <a:r>
              <a:rPr lang="sr-Cyrl-RS" b="1" dirty="0" err="1"/>
              <a:t>кооптиран</a:t>
            </a:r>
            <a:r>
              <a:rPr lang="sr-Cyrl-RS" b="1" dirty="0"/>
              <a:t> или изабран нови члан одбора.)</a:t>
            </a:r>
            <a:endParaRPr lang="en-GB" dirty="0"/>
          </a:p>
          <a:p>
            <a:pPr marL="0" indent="0" algn="just">
              <a:buNone/>
            </a:pPr>
            <a:r>
              <a:rPr lang="sr-Cyrl-RS" b="1" dirty="0"/>
              <a:t>Одговор:</a:t>
            </a:r>
            <a:endParaRPr lang="en-GB" dirty="0"/>
          </a:p>
          <a:p>
            <a:pPr marL="0" indent="0" algn="just">
              <a:buNone/>
            </a:pPr>
            <a:r>
              <a:rPr lang="sr-Cyrl-RS" dirty="0"/>
              <a:t>Начин одлучивања одбора поверилаца уређен је чланом 39. Закона о стечају. Радом одбора поверилаца руководи председник одбора поверилаца који заказује седнице одбора поверилаца (став 1.). Одлука одбора поверилаца се сматра донетом када је за ту одлуку гласало више од половине свих чланова одбора поверилаца. У случају једнаког броја гласова одлучујући глас је глас председника одбора поверилаца (став 2.).</a:t>
            </a:r>
            <a:endParaRPr lang="en-GB" dirty="0"/>
          </a:p>
          <a:p>
            <a:pPr marL="0" indent="0" algn="just">
              <a:buNone/>
            </a:pPr>
            <a:r>
              <a:rPr lang="sr-Cyrl-RS" dirty="0"/>
              <a:t>У одбору поверилаца се гласа по принципу „један човек – један глас“, а не сразмерно висини потраживања као на скупштини поверилаца (члан 35. став 9. Закона о стечају). За одржавање седнице одбора није прописан кворум, али како је за доношење одлуке потребна већина од укупног броја чланова одбора (апсолутна већина), а не већина присутних чланова на седници (проста већина), произлази да су испуњени услови за одлучивање (гласање) када на седници присуствује већина од укупног броја чланова одбора.</a:t>
            </a:r>
            <a:endParaRPr lang="en-GB" dirty="0"/>
          </a:p>
          <a:p>
            <a:pPr algn="just"/>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6</a:t>
            </a:fld>
            <a:endParaRPr lang="en-US"/>
          </a:p>
        </p:txBody>
      </p:sp>
    </p:spTree>
    <p:extLst>
      <p:ext uri="{BB962C8B-B14F-4D97-AF65-F5344CB8AC3E}">
        <p14:creationId xmlns:p14="http://schemas.microsoft.com/office/powerpoint/2010/main" val="107656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62500" lnSpcReduction="20000"/>
          </a:bodyPr>
          <a:lstStyle/>
          <a:p>
            <a:pPr marL="0" indent="0" algn="just">
              <a:buNone/>
            </a:pPr>
            <a:r>
              <a:rPr lang="sr-Cyrl-RS" dirty="0"/>
              <a:t>Примера ради, ако одбор поверилаца чини седам чланова, одлука се доноси ако за исту одлуку на седници одбора гласа најмање четири члана. То подразумева да је седници и присуствовало најмање четири члана, а што је већина од укупног броја чланова одбора поверилаца (седам чланова). Међутим, ако на седници присуствује четири члана одбора поверилаца, али сви не гласају за исту одлуку (3:1), у тој ситуацији није постигнута прописана већина и одлука није донета. Такође, у ситуацији када на седници присуствује паран број чланова одбора поверилаца (у конкретном случају шест поверилаца) и тада је потребно да се одлука донесе већином свих чланова одбора поверилаца (а што подразумева гласање 5:1 или 4:2 за одлуку). </a:t>
            </a:r>
            <a:endParaRPr lang="en-GB" dirty="0"/>
          </a:p>
          <a:p>
            <a:pPr marL="0" indent="0" algn="just">
              <a:buNone/>
            </a:pPr>
            <a:r>
              <a:rPr lang="sr-Cyrl-RS" dirty="0"/>
              <a:t>Ако су гласови подељени (3:3), у тој ситуацији је глас председника одбора поверилаца одлучујући, па ће бити донета одлука за коју је гласало три повериоца, од којих је један председник одбора. На тај начин се гласу председника одбора поверилаца даје снага два гласа (резултат је 4:3 уместо 3:3), па је обезбеђена прописана већина – више од половине укупног броја чланова одбора поверилаца. Међутим, одредба става 2. члана 39 Закона о стечају, којом је прописано да у случају једнаког броја гласова одлучујући глас је глас председника одбора поверилаца, није апсолутно правило за доношење одлуке, с обзиром да су могуће ситуације када седници одбора поверилаца присуствује паран број чланова одбора, али да њихово гласање, и уз глас председника одбора поверилаца,  не даје потребну већину - више од половине укупног броја гласова (у конкретном случају када одбор поверилаца има седам чланова одлука се не може донети ако на седници присуствују четири члана и гласају 2:2, јер би у тој ситуацији глас председника би утицао на резултат гласања као 3:2, а што не обезбеђује прописану већину за доношење одлуке – четири гласа).</a:t>
            </a:r>
            <a:endParaRPr lang="en-GB" dirty="0"/>
          </a:p>
          <a:p>
            <a:r>
              <a:rPr lang="sr-Latn-RS" i="1" dirty="0" smtClean="0"/>
              <a:t>(</a:t>
            </a:r>
            <a:r>
              <a:rPr lang="sr-Cyrl-RS" i="1" dirty="0" smtClean="0"/>
              <a:t>Билтен ПАС бр. 3-2017, стечајно право, питање бр. 16)</a:t>
            </a:r>
            <a:endParaRPr lang="en-GB" i="1"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7</a:t>
            </a:fld>
            <a:endParaRPr lang="en-US"/>
          </a:p>
        </p:txBody>
      </p:sp>
    </p:spTree>
    <p:extLst>
      <p:ext uri="{BB962C8B-B14F-4D97-AF65-F5344CB8AC3E}">
        <p14:creationId xmlns:p14="http://schemas.microsoft.com/office/powerpoint/2010/main" val="3533797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r>
              <a:rPr lang="sr-Cyrl-RS" dirty="0"/>
              <a:t>ПРОДАЈА</a:t>
            </a:r>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normAutofit fontScale="92500" lnSpcReduction="20000"/>
          </a:bodyPr>
          <a:lstStyle/>
          <a:p>
            <a:pPr marL="0" indent="0">
              <a:buNone/>
            </a:pPr>
            <a:r>
              <a:rPr lang="sr-Cyrl-RS" dirty="0"/>
              <a:t>1. Решење о банкротству</a:t>
            </a:r>
          </a:p>
          <a:p>
            <a:pPr marL="0" indent="0">
              <a:buNone/>
            </a:pPr>
            <a:r>
              <a:rPr lang="sr-Cyrl-RS" dirty="0"/>
              <a:t>2. Правило: Продаја појединачних ствари као начин продаје</a:t>
            </a:r>
          </a:p>
          <a:p>
            <a:pPr marL="0" indent="0">
              <a:buNone/>
            </a:pPr>
            <a:r>
              <a:rPr lang="sr-Cyrl-RS" dirty="0"/>
              <a:t>3. Остали начини продаје: </a:t>
            </a:r>
          </a:p>
          <a:p>
            <a:pPr marL="0" indent="0">
              <a:buNone/>
            </a:pPr>
            <a:r>
              <a:rPr lang="sr-Cyrl-RS" dirty="0"/>
              <a:t>	- целокупне имовине</a:t>
            </a:r>
          </a:p>
          <a:p>
            <a:pPr marL="0" indent="0">
              <a:buNone/>
            </a:pPr>
            <a:r>
              <a:rPr lang="sr-Cyrl-RS" dirty="0"/>
              <a:t>	- имовинске целине </a:t>
            </a:r>
            <a:endParaRPr lang="sr-Cyrl-RS" dirty="0" smtClean="0"/>
          </a:p>
          <a:p>
            <a:pPr marL="0" indent="0">
              <a:buNone/>
            </a:pPr>
            <a:r>
              <a:rPr lang="sr-Cyrl-RS" dirty="0"/>
              <a:t>	</a:t>
            </a:r>
            <a:r>
              <a:rPr lang="sr-Cyrl-RS" dirty="0" smtClean="0"/>
              <a:t>- као </a:t>
            </a:r>
            <a:r>
              <a:rPr lang="sr-Cyrl-RS" dirty="0"/>
              <a:t>правног лица</a:t>
            </a:r>
          </a:p>
          <a:p>
            <a:pPr marL="0" indent="0">
              <a:buNone/>
            </a:pPr>
            <a:r>
              <a:rPr lang="sr-Cyrl-RS" dirty="0"/>
              <a:t>4. Процена целисходности таквог начина продаје</a:t>
            </a:r>
          </a:p>
          <a:p>
            <a:pPr marL="0" indent="0">
              <a:buNone/>
            </a:pPr>
            <a:r>
              <a:rPr lang="sr-Cyrl-RS" dirty="0"/>
              <a:t>5. Спорна питања:</a:t>
            </a:r>
          </a:p>
          <a:p>
            <a:pPr marL="0" indent="0">
              <a:buNone/>
            </a:pPr>
            <a:r>
              <a:rPr lang="sr-Cyrl-RS" dirty="0"/>
              <a:t>	- ко одређује начин продаје (члан 132. став 2. ЗС)</a:t>
            </a:r>
          </a:p>
          <a:p>
            <a:pPr marL="0" indent="0">
              <a:buNone/>
            </a:pPr>
            <a:r>
              <a:rPr lang="sr-Cyrl-RS" dirty="0"/>
              <a:t>	- ко може подносити примедбе (члан 132. став 3. ЗС)</a:t>
            </a:r>
          </a:p>
          <a:p>
            <a:pPr marL="0" indent="0">
              <a:buNone/>
            </a:pPr>
            <a:r>
              <a:rPr lang="sr-Cyrl-RS" dirty="0"/>
              <a:t>	- ко одлучује по примедби (члан 132. став 3. ЗС)</a:t>
            </a:r>
          </a:p>
          <a:p>
            <a:pPr marL="0" indent="0">
              <a:buNone/>
            </a:pP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8</a:t>
            </a:fld>
            <a:endParaRPr lang="en-US"/>
          </a:p>
        </p:txBody>
      </p:sp>
    </p:spTree>
    <p:extLst>
      <p:ext uri="{BB962C8B-B14F-4D97-AF65-F5344CB8AC3E}">
        <p14:creationId xmlns:p14="http://schemas.microsoft.com/office/powerpoint/2010/main" val="3270288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E91A5-60EC-741C-21E7-3FE9CC3F1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1A6C50-5082-3320-AF86-121DD3E6AFC2}"/>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EA132C71-5AFA-10B8-7975-D614A9F20ED5}"/>
              </a:ext>
            </a:extLst>
          </p:cNvPr>
          <p:cNvSpPr>
            <a:spLocks noGrp="1"/>
          </p:cNvSpPr>
          <p:nvPr>
            <p:ph idx="1"/>
          </p:nvPr>
        </p:nvSpPr>
        <p:spPr>
          <a:xfrm>
            <a:off x="246018" y="1474682"/>
            <a:ext cx="11711520" cy="4791361"/>
          </a:xfrm>
        </p:spPr>
        <p:txBody>
          <a:bodyPr/>
          <a:lstStyle/>
          <a:p>
            <a:pPr marL="0" indent="0" algn="just">
              <a:buNone/>
            </a:pPr>
            <a:r>
              <a:rPr lang="sr-Cyrl-RS" dirty="0"/>
              <a:t>6. Методи продаје:</a:t>
            </a:r>
          </a:p>
          <a:p>
            <a:pPr marL="0" indent="0" algn="just">
              <a:buNone/>
            </a:pPr>
            <a:r>
              <a:rPr lang="sr-Cyrl-RS" dirty="0"/>
              <a:t>	- јавно надметање</a:t>
            </a:r>
          </a:p>
          <a:p>
            <a:pPr marL="0" indent="0" algn="just">
              <a:buNone/>
            </a:pPr>
            <a:r>
              <a:rPr lang="sr-Cyrl-RS" dirty="0"/>
              <a:t>	- јавно прикупљање понуда</a:t>
            </a:r>
          </a:p>
          <a:p>
            <a:pPr marL="0" indent="0" algn="just">
              <a:buNone/>
            </a:pPr>
            <a:r>
              <a:rPr lang="sr-Cyrl-RS" dirty="0"/>
              <a:t>	- непосредна погодба</a:t>
            </a:r>
          </a:p>
          <a:p>
            <a:pPr marL="0" indent="0" algn="just">
              <a:buNone/>
            </a:pPr>
            <a:r>
              <a:rPr lang="sr-Cyrl-RS" dirty="0"/>
              <a:t>7. Надлежност одбора поверилаца у овој фази:</a:t>
            </a:r>
          </a:p>
          <a:p>
            <a:pPr marL="0" indent="0" algn="just">
              <a:buNone/>
            </a:pPr>
            <a:r>
              <a:rPr lang="sr-Cyrl-RS" dirty="0"/>
              <a:t>	- чл. 40. ст. 1. ЗС </a:t>
            </a:r>
          </a:p>
          <a:p>
            <a:pPr marL="0" indent="0" algn="just">
              <a:buNone/>
            </a:pPr>
            <a:r>
              <a:rPr lang="sr-Cyrl-RS" dirty="0"/>
              <a:t>	- даје мишљење о начину уновчења имовине ако се продаја не врши јавним надметањем</a:t>
            </a:r>
          </a:p>
          <a:p>
            <a:pPr marL="0" indent="0" algn="just">
              <a:buNone/>
            </a:pPr>
            <a:r>
              <a:rPr lang="sr-Cyrl-RS" dirty="0"/>
              <a:t>	</a:t>
            </a:r>
            <a:endParaRPr lang="en-GB" dirty="0"/>
          </a:p>
          <a:p>
            <a:pPr marL="0" indent="0">
              <a:buNone/>
            </a:pPr>
            <a:endParaRPr lang="en-US" dirty="0"/>
          </a:p>
        </p:txBody>
      </p:sp>
      <p:sp>
        <p:nvSpPr>
          <p:cNvPr id="4" name="Rectangle 3">
            <a:extLst>
              <a:ext uri="{FF2B5EF4-FFF2-40B4-BE49-F238E27FC236}">
                <a16:creationId xmlns:a16="http://schemas.microsoft.com/office/drawing/2014/main" id="{596554F4-6EF0-7C6F-0004-3302E117D2A7}"/>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094B89F-A5CC-97C7-EEF4-04FDA932B67E}"/>
              </a:ext>
            </a:extLst>
          </p:cNvPr>
          <p:cNvSpPr txBox="1"/>
          <p:nvPr/>
        </p:nvSpPr>
        <p:spPr>
          <a:xfrm>
            <a:off x="2968484" y="6515791"/>
            <a:ext cx="5653279" cy="307777"/>
          </a:xfrm>
          <a:prstGeom prst="rect">
            <a:avLst/>
          </a:prstGeom>
          <a:noFill/>
        </p:spPr>
        <p:txBody>
          <a:bodyPr wrap="none" rtlCol="0">
            <a:spAutoFit/>
          </a:bodyPr>
          <a:lstStyle/>
          <a:p>
            <a:pPr algn="ctr"/>
            <a:r>
              <a:rPr lang="sr-Cyrl-RS" sz="1400" b="1" dirty="0">
                <a:solidFill>
                  <a:srgbClr val="E41A1F"/>
                </a:solidFill>
              </a:rPr>
              <a:t>СЕМИНАР </a:t>
            </a:r>
            <a:r>
              <a:rPr lang="sr-Cyrl-RS" sz="1400" b="1" dirty="0">
                <a:solidFill>
                  <a:schemeClr val="bg1">
                    <a:lumMod val="95000"/>
                  </a:schemeClr>
                </a:solidFill>
              </a:rPr>
              <a:t>АКТУЕЛНА СТЕЧАЈНА СУДСКА ПРАКСА – МАРТ 2025. 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52944FC7-62A9-A84C-59CD-E15B663950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578A3555-2BF7-630D-0FB0-63B8AB095528}"/>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826582DE-2E78-43A0-A32B-7F8B424C53B6}" type="slidenum">
              <a:rPr lang="en-US" smtClean="0"/>
              <a:t>9</a:t>
            </a:fld>
            <a:endParaRPr lang="en-US"/>
          </a:p>
        </p:txBody>
      </p:sp>
    </p:spTree>
    <p:extLst>
      <p:ext uri="{BB962C8B-B14F-4D97-AF65-F5344CB8AC3E}">
        <p14:creationId xmlns:p14="http://schemas.microsoft.com/office/powerpoint/2010/main" val="2816649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TotalTime>
  <Words>1466</Words>
  <Application>Microsoft Office PowerPoint</Application>
  <PresentationFormat>Widescreen</PresentationFormat>
  <Paragraphs>179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СПОРНА ПИТАЊА ИЗ СУДСКЕ ПРАКСЕ ПРИВРЕДНИХ СУДОВА ПОВОДОМ СТЕЧАЈНОГ ПОСТУПКА</vt:lpstr>
      <vt:lpstr>PowerPoint Presentation</vt:lpstr>
      <vt:lpstr>ПРЕТХОДНИ СТЕЧАЈНИ ПОСТУПАК</vt:lpstr>
      <vt:lpstr>МЕРЕ ОБЕЗБЕЂЕЊА У ПРЕТХОДНОМ  СТЕЧАЈНОМ ПОСТУПКУ</vt:lpstr>
      <vt:lpstr>ОРГАНИ СТЕЧАЈНОГ ПОСТУПКА</vt:lpstr>
      <vt:lpstr>PowerPoint Presentation</vt:lpstr>
      <vt:lpstr>PowerPoint Presentation</vt:lpstr>
      <vt:lpstr>ПРОДАЈА</vt:lpstr>
      <vt:lpstr>PowerPoint Presentation</vt:lpstr>
      <vt:lpstr>ПОЧЕТАК ПРОДАЈЕ</vt:lpstr>
      <vt:lpstr>PowerPoint Presentation</vt:lpstr>
      <vt:lpstr>ЈАВНО НАДМЕТАЊЕ</vt:lpstr>
      <vt:lpstr>ЈАВНО ПРИКУПЉАЊЕ ПИСАНИХ ПОНУДА</vt:lpstr>
      <vt:lpstr>НЕПОСРЕДНА ПОГОДБА</vt:lpstr>
      <vt:lpstr>PowerPoint Presentation</vt:lpstr>
      <vt:lpstr>ИСПИТИВАЊЕ ПОТРАЖИВАЊА</vt:lpstr>
      <vt:lpstr>ЗАЛОЖНИ ПОВЕРИОЦИ</vt:lpstr>
      <vt:lpstr>РАЗЛУЧНИ ПОВЕРИОЦИ</vt:lpstr>
      <vt:lpstr>СТЕЧАЈНА МАСА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Tanja Dimic</cp:lastModifiedBy>
  <cp:revision>31</cp:revision>
  <cp:lastPrinted>2025-03-04T13:07:00Z</cp:lastPrinted>
  <dcterms:created xsi:type="dcterms:W3CDTF">2022-11-01T12:38:47Z</dcterms:created>
  <dcterms:modified xsi:type="dcterms:W3CDTF">2025-03-10T12:47:37Z</dcterms:modified>
</cp:coreProperties>
</file>